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hyperlink" Target="https://arz.wikipedia.org/wiki/%D8%B3%D9%8A%D9%86%D8%A7" TargetMode="External"/><Relationship Id="rId10" Type="http://schemas.openxmlformats.org/officeDocument/2006/relationships/hyperlink" Target="https://ar.wikipedia.org/wiki/%D9%85%D8%B5%D8%B1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A7%D9%84%D8%AD%D9%83%D9%88%D9%85%D8%A9_%D8%A7%D9%84%D8%A3%D9%85%D8%B1%D9%8A%D9%83%D9%8A%D8%A9" TargetMode="External"/><Relationship Id="rId3" Type="http://schemas.openxmlformats.org/officeDocument/2006/relationships/hyperlink" Target="https://ar.wikipedia.org/w/index.php?title=%D9%83%D9%85%D8%A7%D9%84_%D8%B3%D8%B1%D9%88%D8%B1&amp;action=edit&amp;redlink=1" TargetMode="External"/><Relationship Id="rId7" Type="http://schemas.openxmlformats.org/officeDocument/2006/relationships/hyperlink" Target="https://ar.wikipedia.org/wiki/%D8%A7%D9%84%D9%88%D9%84%D8%A7%D9%8A%D8%A7%D8%AA_%D8%A7%D9%84%D9%85%D8%AA%D8%AD%D8%AF%D8%A9_%D8%A7%D9%84%D8%A3%D9%85%D8%B1%D9%8A%D9%83%D9%8A%D8%A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wikipedia.org/wiki/%D9%82%D9%86%D8%A7%D8%A9_%D9%81%D8%B6%D8%A7%D8%A6%D9%8A%D8%A9" TargetMode="External"/><Relationship Id="rId11" Type="http://schemas.openxmlformats.org/officeDocument/2006/relationships/hyperlink" Target="https://ar.wikipedia.org/wiki/%D8%AD%D8%B3%D9%86_%D9%86%D8%B5%D8%B1_%D8%A7%D9%84%D9%84%D9%87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s://ar.wikipedia.org/wiki/%D8%AD%D8%B2%D8%A8_%D8%A7%D9%84%D9%84%D9%87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ar.wikipedia.org/w/index.php?title=%D9%85%D8%AD%D8%B1%D9%82%D8%A9_%D8%A7%D9%84%D9%87%D9%88%D9%84%D9%88%D9%83%D9%88%D8%B3%D8%AA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الإذاعات والقنوات المتخصصة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10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6576"/>
            <a:ext cx="8344370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المحاضرة الخامسة</a:t>
            </a:r>
            <a:r>
              <a:rPr lang="ar-EG" sz="4000" dirty="0" smtClean="0">
                <a:cs typeface="PT Bold Heading" pitchFamily="2" charset="-78"/>
              </a:rPr>
              <a:t>: تابع الراديو المتخصص في مصر+ التليفزيون المتخصص في العالم.</a:t>
            </a:r>
            <a:endParaRPr lang="en-US" sz="40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947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3643015" y="1772816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إذاعة </a:t>
            </a:r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الأغاني: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438" y="3913892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cs typeface="PT Bold Heading" pitchFamily="2" charset="-78"/>
              </a:rPr>
              <a:t>شبكة راديو النيل: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56" y="2420888"/>
            <a:ext cx="8877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إذاعة الأغاني هي إذاعة غنائية متخصصة في مصر تم افتتاحها  في 17 يونية </a:t>
            </a:r>
            <a:r>
              <a:rPr lang="ar-SA" sz="2400" b="1" dirty="0" smtClean="0">
                <a:ea typeface="Calibri"/>
                <a:cs typeface="Simplified Arabic"/>
              </a:rPr>
              <a:t>2000م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-684585" y="288255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>
                <a:ea typeface="Calibri"/>
                <a:cs typeface="Simplified Arabic"/>
              </a:rPr>
              <a:t>أثناء تولي الإعلامي حمدي الكنيسي رئاسة الإذاعة </a:t>
            </a:r>
            <a:r>
              <a:rPr lang="ar-SA" sz="2400" b="1" spc="-20" dirty="0" smtClean="0">
                <a:ea typeface="Calibri"/>
                <a:cs typeface="Simplified Arabic"/>
              </a:rPr>
              <a:t>المصرية</a:t>
            </a:r>
            <a:r>
              <a:rPr lang="ar-EG" sz="2400" b="1" spc="-2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073544" y="336645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في </a:t>
            </a:r>
            <a:r>
              <a:rPr lang="ar-SA" sz="2400" b="1" spc="-20" dirty="0">
                <a:solidFill>
                  <a:prstClr val="black"/>
                </a:solidFill>
                <a:ea typeface="Calibri"/>
                <a:cs typeface="Simplified Arabic"/>
              </a:rPr>
              <a:t>الاحتفال بالعيد السابع عشر للإعلاميين بمدينة الإنتاج </a:t>
            </a:r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الإعلامي</a:t>
            </a:r>
            <a:r>
              <a:rPr lang="ar-EG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89041" y="4437112"/>
            <a:ext cx="2702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إذاعة شعبي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إف إم:</a:t>
            </a:r>
            <a:endParaRPr lang="en-US" sz="24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843" y="4497833"/>
            <a:ext cx="5974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وقد حرصت شعبي على الاهتمام بالتراث الشعبي المصري من الإسكندرية حتى النوبة وحلايب </a:t>
            </a:r>
            <a:r>
              <a:rPr lang="ar-SA" sz="2400" b="1" dirty="0" smtClean="0">
                <a:ea typeface="Calibri"/>
                <a:cs typeface="Simplified Arabic"/>
              </a:rPr>
              <a:t>وشلاتين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20807"/>
            <a:ext cx="1503610" cy="16246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537147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ومن أهم إنجازاتها تسجيل ٣٤ دعاء دينيًا لكبار نجوم الفن </a:t>
            </a:r>
            <a:r>
              <a:rPr lang="ar-SA" sz="2400" b="1" dirty="0" smtClean="0">
                <a:ea typeface="Calibri"/>
                <a:cs typeface="Simplified Arabic"/>
              </a:rPr>
              <a:t>الشعبي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55505" y="5843405"/>
            <a:ext cx="6768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انفردت بها شعبي إف إم 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كأول</a:t>
            </a:r>
            <a:r>
              <a:rPr lang="ar-SA" sz="2400" b="1" dirty="0">
                <a:ea typeface="Calibri"/>
                <a:cs typeface="Simplified Arabic"/>
              </a:rPr>
              <a:t> إذاعة في تاريخ الإذاعات المصرية التي توفر </a:t>
            </a:r>
            <a:r>
              <a:rPr lang="ar-EG" sz="2400" b="1" dirty="0" smtClean="0">
                <a:ea typeface="Calibri"/>
                <a:cs typeface="Simplified Arabic"/>
              </a:rPr>
              <a:t>خدمة الموبايل أبليكشن </a:t>
            </a:r>
            <a:r>
              <a:rPr lang="ar-SA" sz="2400" b="1" dirty="0" smtClean="0">
                <a:ea typeface="Calibri"/>
                <a:cs typeface="Simplified Arabic"/>
              </a:rPr>
              <a:t>للمستمعين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5" grpId="0"/>
      <p:bldP spid="12" grpId="0"/>
      <p:bldP spid="13" grpId="0"/>
      <p:bldP spid="14" grpId="0"/>
      <p:bldP spid="8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6758756" y="292005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ذاعة </a:t>
            </a:r>
            <a:r>
              <a:rPr lang="ar-EG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ميجا إف 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إم: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1009" y="1066600"/>
            <a:ext cx="4188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 برنامج (الكفار) وهو أول برنامج إذاعي </a:t>
            </a:r>
            <a:endParaRPr lang="ar-EG" sz="2400" b="1" dirty="0" smtClean="0">
              <a:solidFill>
                <a:srgbClr val="000000"/>
              </a:solidFill>
              <a:ea typeface="Times New Roman"/>
              <a:cs typeface="Simplified Arabic"/>
            </a:endParaRPr>
          </a:p>
          <a:p>
            <a:pPr algn="ctr"/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تناول </a:t>
            </a:r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حياة هذه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الفئة.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428074" y="1768470"/>
            <a:ext cx="4123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أول ظهور إذاعي للنجم سامح حسين </a:t>
            </a:r>
            <a:endParaRPr lang="ar-EG" sz="2400" b="1" spc="-20" dirty="0" smtClean="0">
              <a:solidFill>
                <a:srgbClr val="000000"/>
              </a:solidFill>
              <a:ea typeface="Times New Roman"/>
              <a:cs typeface="Simplified Arabic"/>
            </a:endParaRPr>
          </a:p>
          <a:p>
            <a:pPr algn="ctr"/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مع </a:t>
            </a:r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الإعلامية إنجي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علي</a:t>
            </a:r>
            <a:r>
              <a:rPr lang="ar-EG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047356" y="2639953"/>
            <a:ext cx="593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الراديو الرسمي لمهرجان القاهرة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السينمائي الدولي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336220" y="3212975"/>
            <a:ext cx="667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انفردت هذا العام بحوارات مميزة مع نجوم 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لم </a:t>
            </a:r>
            <a:r>
              <a:rPr lang="ar-EG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يظهروا إلا على 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ميجا: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467529" y="5173741"/>
            <a:ext cx="6549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وكانت إذاعة ميجا هي الراعي الإعلامي الحصري لحفلات الفنان العالمي ياني في مصر.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55575" y="225602"/>
            <a:ext cx="5877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أول برنامج يتحدث عن القيم المشتركة بين الإسلام والمسيحية بعنوان </a:t>
            </a:r>
            <a:r>
              <a:rPr lang="ar-EG" sz="2400" b="1" dirty="0" smtClean="0">
                <a:ea typeface="Calibri"/>
                <a:cs typeface="Simplified Arabic"/>
              </a:rPr>
              <a:t>«</a:t>
            </a:r>
            <a:r>
              <a:rPr lang="ar-SA" sz="2400" b="1" dirty="0" smtClean="0">
                <a:ea typeface="Calibri"/>
                <a:cs typeface="Simplified Arabic"/>
              </a:rPr>
              <a:t>رمضان محبة</a:t>
            </a:r>
            <a:r>
              <a:rPr lang="ar-EG" sz="2400" b="1" dirty="0" smtClean="0">
                <a:ea typeface="Calibri"/>
                <a:cs typeface="Simplified Arabic"/>
              </a:rPr>
              <a:t>».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45" y="836712"/>
            <a:ext cx="1874638" cy="1532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" y="997036"/>
            <a:ext cx="1840150" cy="1542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1561"/>
            <a:ext cx="2279023" cy="1299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77714"/>
            <a:ext cx="3000375" cy="100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5" y="5589240"/>
            <a:ext cx="2391266" cy="20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92" y="3751561"/>
            <a:ext cx="1728192" cy="13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8" grpId="0"/>
      <p:bldP spid="30" grpId="0"/>
      <p:bldP spid="31" grpId="0"/>
      <p:bldP spid="3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6954008" y="116632"/>
            <a:ext cx="205627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راديو هيتس: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72914"/>
            <a:ext cx="2584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ذاعة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نغم إف 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إم: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687" y="3095382"/>
            <a:ext cx="1773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راديو مصر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688616"/>
            <a:ext cx="470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كانت الراعي الحصري لعدد كبير من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الفعاليات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8569" y="145730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ساهمت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"نغم إف إم"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في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محاربة فوضي الفتاوى </a:t>
            </a:r>
            <a:endParaRPr lang="ar-EG" sz="2400" b="1" dirty="0" smtClean="0">
              <a:solidFill>
                <a:srgbClr val="000000"/>
              </a:solidFill>
              <a:ea typeface="Times New Roman"/>
              <a:cs typeface="Simplified Arabic"/>
            </a:endParaRPr>
          </a:p>
          <a:p>
            <a:pPr algn="ctr"/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من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خلال برنامج ديني اجتماعي بعنوان "علامة استفهام"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38606" y="179725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وكانت راديو هيتس صاحبة التغطية لقمة المناخ في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فرنسا.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92" y="704485"/>
            <a:ext cx="1645170" cy="14600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34557"/>
            <a:ext cx="1800200" cy="1360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2545774"/>
            <a:ext cx="691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smtClean="0">
                <a:ea typeface="Calibri"/>
                <a:cs typeface="Simplified Arabic"/>
              </a:rPr>
              <a:t>قدمت </a:t>
            </a:r>
            <a:r>
              <a:rPr lang="ar-SA" sz="2400" b="1" dirty="0" smtClean="0">
                <a:ea typeface="Calibri"/>
                <a:cs typeface="Simplified Arabic"/>
              </a:rPr>
              <a:t>مشروع </a:t>
            </a:r>
            <a:r>
              <a:rPr lang="ar-SA" sz="2400" b="1" dirty="0">
                <a:ea typeface="Calibri"/>
                <a:cs typeface="Simplified Arabic"/>
              </a:rPr>
              <a:t>تحويل مسلسل رأفت الهجان لحلقات إذاعية </a:t>
            </a:r>
            <a:r>
              <a:rPr lang="ar-SA" sz="2400" b="1" dirty="0" smtClean="0">
                <a:ea typeface="Calibri"/>
                <a:cs typeface="Simplified Arabic"/>
              </a:rPr>
              <a:t>قصيرة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2" b="14410"/>
          <a:stretch/>
        </p:blipFill>
        <p:spPr bwMode="auto">
          <a:xfrm>
            <a:off x="7395992" y="3618602"/>
            <a:ext cx="1657715" cy="13945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3501008"/>
            <a:ext cx="712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أُنشأ راديو مصر بمناسبة ذكرى استرجاع </a:t>
            </a:r>
            <a:r>
              <a:rPr lang="ar-SA" sz="2400" b="1" dirty="0" smtClean="0">
                <a:ea typeface="Calibri"/>
                <a:cs typeface="Simplified Arabic"/>
              </a:rPr>
              <a:t>سيطرة </a:t>
            </a:r>
            <a:r>
              <a:rPr lang="ar-SA" sz="2400" b="1" dirty="0">
                <a:ea typeface="Calibri"/>
                <a:cs typeface="Simplified Arabic"/>
              </a:rPr>
              <a:t>السلطة المصرية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dirty="0" smtClean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5" tooltip="سينا"/>
              </a:rPr>
              <a:t>لسينا</a:t>
            </a:r>
            <a:r>
              <a:rPr lang="ar-EG" sz="2400" b="1" dirty="0" smtClean="0">
                <a:solidFill>
                  <a:srgbClr val="0000FF"/>
                </a:solidFill>
                <a:latin typeface="Calibri"/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814471" y="3172326"/>
            <a:ext cx="339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b="1" dirty="0" smtClean="0">
                <a:latin typeface="Simplified Arabic"/>
                <a:ea typeface="Calibri"/>
              </a:rPr>
              <a:t>بدأ </a:t>
            </a:r>
            <a:r>
              <a:rPr lang="ar-SA" b="1" dirty="0">
                <a:latin typeface="Simplified Arabic"/>
                <a:ea typeface="Calibri"/>
              </a:rPr>
              <a:t>إرساله يوم 25 إبريل 2009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40099" y="3939567"/>
            <a:ext cx="2716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إذاعة نجوم إف إم: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1646"/>
            <a:ext cx="1440160" cy="1133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56822"/>
            <a:ext cx="1512168" cy="1133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56822"/>
            <a:ext cx="1473633" cy="1141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15" y="5548822"/>
            <a:ext cx="1308108" cy="1141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4081" y="4426003"/>
            <a:ext cx="6362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هي أول إذاعة خاصة في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10" tooltip="مصر"/>
              </a:rPr>
              <a:t>مصر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ar-EG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rtl="1"/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وهي 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تقدم أغاني شبابية 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وبرامج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6" y="4101093"/>
            <a:ext cx="2143125" cy="115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04" y="5257001"/>
            <a:ext cx="2146300" cy="1292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4" grpId="0"/>
      <p:bldP spid="6" grpId="0"/>
      <p:bldP spid="20" grpId="0"/>
      <p:bldP spid="2" grpId="0"/>
      <p:bldP spid="3" grpId="0"/>
      <p:bldP spid="12" grpId="0"/>
      <p:bldP spid="2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267744" y="260648"/>
            <a:ext cx="476853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التليفزيون المتخصص في العالم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2513890"/>
            <a:ext cx="2890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التليفزيون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الكابلي: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6056" y="2513890"/>
            <a:ext cx="361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الأقمار الصناعية المباشرة: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180377"/>
            <a:ext cx="8730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400" b="1" spc="-20" dirty="0">
                <a:ea typeface="Times New Roman"/>
                <a:cs typeface="Simplified Arabic"/>
              </a:rPr>
              <a:t>ويرتبط التليفزيون المتخصص الصريح بعقد </a:t>
            </a:r>
            <a:r>
              <a:rPr lang="ar-EG" sz="2400" b="1" spc="-20" dirty="0">
                <a:solidFill>
                  <a:srgbClr val="FF0000"/>
                </a:solidFill>
                <a:ea typeface="Times New Roman"/>
                <a:cs typeface="Simplified Arabic"/>
              </a:rPr>
              <a:t>الثمانينات</a:t>
            </a:r>
            <a:r>
              <a:rPr lang="ar-EG" sz="2400" b="1" spc="-20" dirty="0">
                <a:ea typeface="Times New Roman"/>
                <a:cs typeface="Simplified Arabic"/>
              </a:rPr>
              <a:t> من القرن العشرين بما عرف بالعصر الثاني للتليفزيون في </a:t>
            </a:r>
            <a:r>
              <a:rPr lang="ar-EG" sz="2400" b="1" spc="-20" dirty="0" smtClean="0">
                <a:ea typeface="Times New Roman"/>
                <a:cs typeface="Simplified Arabic"/>
              </a:rPr>
              <a:t>أمريكا.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2052225"/>
            <a:ext cx="8003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400" b="1" spc="-20" dirty="0">
                <a:ea typeface="Times New Roman"/>
                <a:cs typeface="Simplified Arabic"/>
              </a:rPr>
              <a:t>كان هناك تأثير </a:t>
            </a:r>
            <a:r>
              <a:rPr lang="ar-SA" sz="2400" b="1" spc="-20" dirty="0">
                <a:ea typeface="Times New Roman"/>
                <a:cs typeface="Simplified Arabic"/>
              </a:rPr>
              <a:t>مباشر وعلاقة قوية في ظهور القنوات التليفزيونية </a:t>
            </a:r>
            <a:r>
              <a:rPr lang="ar-SA" sz="2400" b="1" spc="-20" dirty="0" smtClean="0">
                <a:ea typeface="Times New Roman"/>
                <a:cs typeface="Simplified Arabic"/>
              </a:rPr>
              <a:t>المتخصصة</a:t>
            </a:r>
            <a:r>
              <a:rPr lang="ar-EG" sz="2400" b="1" spc="-20" dirty="0" smtClean="0">
                <a:ea typeface="Times New Roman"/>
                <a:cs typeface="Simplified Arabic"/>
              </a:rPr>
              <a:t>: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24214"/>
            <a:ext cx="2640852" cy="1340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79" y="2975555"/>
            <a:ext cx="2752725" cy="1389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045" y="2513889"/>
            <a:ext cx="2890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التليفزيون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الرقمي: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4495"/>
            <a:ext cx="3024336" cy="14526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80" y="4725145"/>
            <a:ext cx="18319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8" y="5769689"/>
            <a:ext cx="1860580" cy="95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5" y="4725146"/>
            <a:ext cx="186655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30" y="5760024"/>
            <a:ext cx="1902426" cy="95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05" y="4725145"/>
            <a:ext cx="1951491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26942"/>
            <a:ext cx="1951491" cy="9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075"/>
          <a:stretch/>
        </p:blipFill>
        <p:spPr bwMode="auto">
          <a:xfrm>
            <a:off x="208104" y="5118432"/>
            <a:ext cx="1728216" cy="1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44624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6</a:t>
            </a:fld>
            <a:endParaRPr lang="ar-SA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835696" y="256120"/>
            <a:ext cx="605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القنوات التليفزيونية المتخصصة في العالم: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949876"/>
            <a:ext cx="685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1.	شبكة الأخبار السلكية </a:t>
            </a:r>
            <a:r>
              <a:rPr lang="en-US" sz="2400" b="1" spc="-1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Times New Roman"/>
              </a:rPr>
              <a:t>(Cable News Network</a:t>
            </a:r>
            <a:r>
              <a:rPr lang="en-US" sz="2400" b="1" spc="-1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Times New Roman"/>
              </a:rPr>
              <a:t>)</a:t>
            </a:r>
            <a:r>
              <a:rPr lang="ar-EG" sz="2400" b="1" spc="-1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CNN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" y="779340"/>
            <a:ext cx="1835150" cy="1225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557052"/>
            <a:ext cx="459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شبكة تليفزيون سلكي لصاحبها تيد </a:t>
            </a:r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تيرنر.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686" y="451934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يشار إلى القناة بأنها أول من استحدث فكرة البث الإخباري المتواصل (24 ساعة</a:t>
            </a:r>
            <a:r>
              <a:rPr lang="ar-EG" sz="2400" b="1" dirty="0">
                <a:ea typeface="Calibri"/>
                <a:cs typeface="Simplified Arabic"/>
              </a:rPr>
              <a:t>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91680" y="4043959"/>
            <a:ext cx="6096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وتقدم 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القناة برامجها أساساً من مركز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CNN </a:t>
            </a:r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بأطلنطا.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114" y="5055567"/>
            <a:ext cx="880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ظهر الموقع الإخباري المعروف بـ </a:t>
            </a:r>
            <a:r>
              <a:rPr lang="en-US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CNN.com</a:t>
            </a:r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عُرف </a:t>
            </a:r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بعد ذلك بموقع</a:t>
            </a:r>
            <a:r>
              <a:rPr lang="en-US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CNN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التفاعلي</a:t>
            </a:r>
            <a:r>
              <a:rPr lang="ar-EG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2918" y="5517232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10" dirty="0">
                <a:ea typeface="Calibri"/>
                <a:cs typeface="Simplified Arabic"/>
              </a:rPr>
              <a:t>تم وصفه بأول موقع رئيسي للأخبار والمعلومات على </a:t>
            </a:r>
            <a:r>
              <a:rPr lang="ar-SA" sz="2400" b="1" spc="-10" dirty="0" smtClean="0">
                <a:ea typeface="Calibri"/>
                <a:cs typeface="Simplified Arabic"/>
              </a:rPr>
              <a:t>الإنترنت</a:t>
            </a:r>
            <a:r>
              <a:rPr lang="ar-EG" sz="2400" b="1" spc="-1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60349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تحسنت السمعة العالمية لقناة</a:t>
            </a:r>
            <a:r>
              <a:rPr lang="en-US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CNN </a:t>
            </a:r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الإخبارية من خلال تغطيتها لأحداث حرب الخليج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الثانية</a:t>
            </a:r>
            <a:r>
              <a:rPr lang="ar-EG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09" y="2107848"/>
            <a:ext cx="1828800" cy="160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92048" y="44749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7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-80560" y="9659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تم إنتاج فيلم</a:t>
            </a:r>
            <a:r>
              <a:rPr lang="en-US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(Live from Baghdad) </a:t>
            </a:r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أو مباشرة من بغداد يتكلم عن تغطية القناة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للحرب</a:t>
            </a:r>
            <a:r>
              <a:rPr lang="ar-EG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976" y="154198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كانت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قناة</a:t>
            </a:r>
            <a:r>
              <a:rPr lang="en-US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CNN </a:t>
            </a:r>
            <a:r>
              <a:rPr lang="ar-SA" sz="2400" b="1" spc="-1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أول قناة تبث أنباء هجمات 11/9 على برجي التجارة </a:t>
            </a:r>
            <a:r>
              <a:rPr lang="ar-SA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العالمي</a:t>
            </a:r>
            <a:r>
              <a:rPr lang="ar-EG" sz="2400" b="1" spc="-1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5920" y="2132855"/>
            <a:ext cx="602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spc="-10" dirty="0">
                <a:ea typeface="Calibri"/>
                <a:cs typeface="Simplified Arabic"/>
              </a:rPr>
              <a:t>ويرجع الفضل في هذا السبق إلى المذيع (انكور كارول لين</a:t>
            </a:r>
            <a:r>
              <a:rPr lang="ar-SA" sz="2400" b="1" spc="-10" dirty="0" smtClean="0">
                <a:ea typeface="Calibri"/>
                <a:cs typeface="Simplified Arabic"/>
              </a:rPr>
              <a:t>)</a:t>
            </a:r>
            <a:r>
              <a:rPr lang="ar-EG" sz="2400" b="1" spc="-1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0533" y="2636912"/>
            <a:ext cx="86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10" dirty="0">
                <a:ea typeface="Calibri"/>
                <a:cs typeface="Simplified Arabic"/>
              </a:rPr>
              <a:t>بدأت القناة في وضع شريط للأخبار والذي أصبح أساسي في معظم القنوات الإخبارية.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47820" y="256120"/>
            <a:ext cx="742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تابع القنوات التليفزيونية المتخصصة في العالم: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3429000"/>
            <a:ext cx="439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2.	قناة اليورنيوز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Euro news: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19904"/>
            <a:ext cx="1865313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3648" y="5077654"/>
            <a:ext cx="4861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10" dirty="0">
                <a:ea typeface="Times New Roman"/>
                <a:cs typeface="Simplified Arabic"/>
              </a:rPr>
              <a:t>لمواجهة شبكة الــ س إن إن الإخبارية </a:t>
            </a:r>
            <a:r>
              <a:rPr lang="ar-EG" sz="2400" b="1" spc="-10" dirty="0" smtClean="0">
                <a:ea typeface="Times New Roman"/>
                <a:cs typeface="Simplified Arabic"/>
              </a:rPr>
              <a:t>الأمريكية.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3792" y="5539319"/>
            <a:ext cx="6615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10" dirty="0">
                <a:ea typeface="Times New Roman"/>
                <a:cs typeface="Simplified Arabic"/>
              </a:rPr>
              <a:t>واتخذت قناة اليورونيوز من مدينة ليون الفرنسية مركزا رئيسا </a:t>
            </a:r>
            <a:r>
              <a:rPr lang="ar-EG" sz="2400" b="1" spc="-10" dirty="0" smtClean="0">
                <a:ea typeface="Times New Roman"/>
                <a:cs typeface="Simplified Arabic"/>
              </a:rPr>
              <a:t>لها.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1784" y="60212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10" dirty="0">
                <a:ea typeface="Times New Roman"/>
                <a:cs typeface="Simplified Arabic"/>
              </a:rPr>
              <a:t>وتهدف قناة اليورونيوز إلى تقديم المعلومات عن الجماعة </a:t>
            </a:r>
            <a:r>
              <a:rPr lang="ar-EG" sz="2400" b="1" spc="-10" dirty="0" smtClean="0">
                <a:ea typeface="Times New Roman"/>
                <a:cs typeface="Simplified Arabic"/>
              </a:rPr>
              <a:t>الأوروبية.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2" y="3384566"/>
            <a:ext cx="3371850" cy="1352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344" y="29038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8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847820" y="151276"/>
            <a:ext cx="742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تابع القنوات التليفزيونية المتخصصة في العالم: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3680" y="817280"/>
            <a:ext cx="439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3.	قناة فوكس نيوز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Fox news: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" y="448247"/>
            <a:ext cx="1800200" cy="14247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1369241"/>
            <a:ext cx="6872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قناة فوكس نيوز (</a:t>
            </a:r>
            <a:r>
              <a:rPr lang="en-US" sz="2400" b="1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FNC</a:t>
            </a:r>
            <a:r>
              <a:rPr lang="ar-EG" sz="2400" b="1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هي قناة إعلامية إخبارية أمريكية </a:t>
            </a:r>
            <a:r>
              <a:rPr lang="ar-EG" sz="2400" b="1" spc="-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تُعرض</a:t>
            </a:r>
            <a:r>
              <a:rPr lang="en-US" sz="2400" b="1" spc="-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EG" sz="2400" b="1" spc="-1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أمريكا.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20023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10" dirty="0">
                <a:ea typeface="Times New Roman"/>
                <a:cs typeface="Simplified Arabic"/>
              </a:rPr>
              <a:t>القناة تعتبر واحدة من أهم القنوات التي تعبّر عن وجهة نظر المحافظين في الولايات </a:t>
            </a:r>
            <a:r>
              <a:rPr lang="ar-EG" sz="2400" b="1" spc="-10" dirty="0" smtClean="0">
                <a:ea typeface="Times New Roman"/>
                <a:cs typeface="Simplified Arabic"/>
              </a:rPr>
              <a:t>المتحدة.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108520" y="303123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10" dirty="0" smtClean="0">
                <a:ea typeface="Times New Roman"/>
                <a:cs typeface="Simplified Arabic"/>
              </a:rPr>
              <a:t>واحدة </a:t>
            </a:r>
            <a:r>
              <a:rPr lang="ar-EG" sz="2400" b="1" spc="-10" dirty="0">
                <a:ea typeface="Times New Roman"/>
                <a:cs typeface="Simplified Arabic"/>
              </a:rPr>
              <a:t>من أهم القنوات التي تنحاز في تغطيتها الإخبارية لإسرائيل في </a:t>
            </a:r>
            <a:r>
              <a:rPr lang="ar-EG" sz="2400" b="1" spc="-10" dirty="0" smtClean="0">
                <a:ea typeface="Times New Roman"/>
                <a:cs typeface="Simplified Arabic"/>
              </a:rPr>
              <a:t>المطلق.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79103" y="3573016"/>
            <a:ext cx="587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spc="-10" dirty="0">
                <a:ea typeface="Times New Roman"/>
                <a:cs typeface="Simplified Arabic"/>
              </a:rPr>
              <a:t>وتعادي القضية الفلسطينية والعرب والمسلمين بشكل </a:t>
            </a:r>
            <a:r>
              <a:rPr lang="ar-EG" sz="2400" b="1" spc="-10" dirty="0" smtClean="0">
                <a:ea typeface="Times New Roman"/>
                <a:cs typeface="Simplified Arabic"/>
              </a:rPr>
              <a:t>علني.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1520" y="403468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10" dirty="0">
                <a:ea typeface="Times New Roman"/>
                <a:cs typeface="Simplified Arabic"/>
              </a:rPr>
              <a:t>ساندت بقوة المرشح الجمهوري للانتخابات الأمريكية 2008 جون </a:t>
            </a:r>
            <a:r>
              <a:rPr lang="ar-EG" sz="2400" b="1" spc="-10" dirty="0" smtClean="0">
                <a:ea typeface="Times New Roman"/>
                <a:cs typeface="Simplified Arabic"/>
              </a:rPr>
              <a:t>ماكين.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51520" y="4581128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10" dirty="0">
                <a:latin typeface="Calibri"/>
                <a:ea typeface="Times New Roman"/>
                <a:cs typeface="Simplified Arabic"/>
              </a:rPr>
              <a:t>كانت ثاني قناة تعلن عن فوز باراك أوباما رئيسا للولايات المتحدة بعد قناة سي أن أن.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0104" y="5327496"/>
            <a:ext cx="5975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spc="-10" dirty="0">
                <a:ea typeface="Times New Roman"/>
                <a:cs typeface="Simplified Arabic"/>
              </a:rPr>
              <a:t> أسس القناة قطب الاعلام الأسترالي الأمريكي روبرت مردوخ المعروف بمناصرته </a:t>
            </a:r>
            <a:r>
              <a:rPr lang="ar-EG" sz="2400" b="1" spc="-10" dirty="0" smtClean="0">
                <a:ea typeface="Times New Roman"/>
                <a:cs typeface="Simplified Arabic"/>
              </a:rPr>
              <a:t>للصهيونية.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5" y="5157192"/>
            <a:ext cx="1847850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-11472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9</a:t>
            </a:fld>
            <a:endParaRPr lang="ar-SA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" y="258264"/>
            <a:ext cx="1901825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7820" y="151276"/>
            <a:ext cx="742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تابع القنوات التليفزيونية المتخصصة في العالم: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80" y="817280"/>
            <a:ext cx="439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4.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هيئة </a:t>
            </a:r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الإذاعة 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البريطانية </a:t>
            </a:r>
            <a:r>
              <a:rPr lang="en-US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BBC</a:t>
            </a:r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72494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implified Arabic"/>
                <a:ea typeface="Times New Roman"/>
              </a:rPr>
              <a:t>British Broadcasting Corporation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36002" y="139558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بدأ القسم العربي بهيئة الإذاعة البريطانية بث برامجه </a:t>
            </a:r>
            <a:r>
              <a:rPr lang="ar-SA" sz="2400" b="1" dirty="0" smtClean="0">
                <a:ea typeface="Calibri"/>
                <a:cs typeface="Simplified Arabic"/>
              </a:rPr>
              <a:t>عام</a:t>
            </a:r>
            <a:r>
              <a:rPr lang="ar-EG" sz="2400" b="1" dirty="0" smtClean="0">
                <a:ea typeface="Calibri"/>
                <a:cs typeface="Simplified Arabic"/>
              </a:rPr>
              <a:t> 1938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79912" y="1882895"/>
            <a:ext cx="334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وكان أول قسم يبث بلغة </a:t>
            </a:r>
            <a:r>
              <a:rPr lang="ar-SA" sz="2400" b="1" dirty="0" smtClean="0">
                <a:ea typeface="Calibri"/>
                <a:cs typeface="Simplified Arabic"/>
              </a:rPr>
              <a:t>أجنبية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692920" y="2387155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وكان</a:t>
            </a:r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أحمد 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 tooltip="كمال سرور (الصفحة غير موجودة)"/>
              </a:rPr>
              <a:t>كمال سرور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هو أول من قرأ نشرة الأخبار عند تأسيس القسم 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العربي</a:t>
            </a:r>
            <a:r>
              <a:rPr lang="ar-EG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"هنا لندن</a:t>
            </a:r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هيئة الإذاعة البريطانية».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6113"/>
            <a:ext cx="2304256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0" y="3196739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latin typeface="Simplified Arabic"/>
                <a:ea typeface="Calibri"/>
              </a:rPr>
              <a:t> </a:t>
            </a:r>
            <a:r>
              <a:rPr lang="ar-EG" sz="2400" b="1" dirty="0" smtClean="0">
                <a:ea typeface="Calibri"/>
                <a:cs typeface="Simplified Arabic"/>
              </a:rPr>
              <a:t>كما </a:t>
            </a:r>
            <a:r>
              <a:rPr lang="ar-SA" sz="2400" b="1" dirty="0">
                <a:ea typeface="Calibri"/>
                <a:cs typeface="Simplified Arabic"/>
              </a:rPr>
              <a:t>أطلقت بي بي سي العربية قناة إخبارية جديدة في </a:t>
            </a:r>
            <a:r>
              <a:rPr lang="ar-SA" sz="2400" b="1" dirty="0" smtClean="0">
                <a:ea typeface="Calibri"/>
                <a:cs typeface="Simplified Arabic"/>
              </a:rPr>
              <a:t>2008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40496" y="3933056"/>
            <a:ext cx="439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5. قناة </a:t>
            </a:r>
            <a:r>
              <a:rPr lang="ar-EG" sz="24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الحرة الأمريكية: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01" y="4394721"/>
            <a:ext cx="1951037" cy="10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950" y="4306800"/>
            <a:ext cx="6698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الحرة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6" tooltip="قناة فضائية"/>
              </a:rPr>
              <a:t>قناة فضائية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مقرها في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7" tooltip="الولايات المتحدة الأمريكية"/>
              </a:rPr>
              <a:t>الولايات المتحدة الأمريكية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وتمولها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8" tooltip="الحكومة الأمريكية"/>
              </a:rPr>
              <a:t>الحكومة </a:t>
            </a:r>
            <a:r>
              <a:rPr lang="ar-SA" sz="24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8" tooltip="الحكومة الأمريكية"/>
              </a:rPr>
              <a:t>الأمريكية</a:t>
            </a:r>
            <a:r>
              <a:rPr lang="ar-EG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104" y="5137261"/>
            <a:ext cx="5267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ea typeface="Calibri"/>
                <a:cs typeface="Simplified Arabic"/>
              </a:rPr>
              <a:t>ويعد نورمان جويل باتيز الأب المؤسس لقناة </a:t>
            </a:r>
            <a:r>
              <a:rPr lang="ar-SA" sz="2400" b="1" dirty="0" smtClean="0">
                <a:ea typeface="Calibri"/>
                <a:cs typeface="Simplified Arabic"/>
              </a:rPr>
              <a:t>الحرة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14303" y="5610332"/>
            <a:ext cx="6159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انتقدت بسبب اذاعتها 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المؤتمر 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الذي نفى</a:t>
            </a:r>
            <a:r>
              <a:rPr lang="en-US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ar-SA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9" tooltip="محرقة الهولوكوست (الصفحة غير موجودة)"/>
              </a:rPr>
              <a:t>محرقة الهولوكوست</a:t>
            </a:r>
            <a:r>
              <a:rPr lang="ar-EG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6072378"/>
            <a:ext cx="8734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بثت القناة خطاب غير منقح لمدة ساعة طويلة من أمين عام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u="sng" dirty="0">
                <a:latin typeface="Calibri"/>
                <a:ea typeface="Calibri"/>
                <a:cs typeface="Simplified Arabic"/>
                <a:hlinkClick r:id="rId10" tooltip="حزب الله"/>
              </a:rPr>
              <a:t>حزب الله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u="sng" dirty="0">
                <a:latin typeface="Calibri"/>
                <a:ea typeface="Calibri"/>
                <a:cs typeface="Simplified Arabic"/>
                <a:hlinkClick r:id="rId11" tooltip="حسن نصر الله"/>
              </a:rPr>
              <a:t>حسن نصر </a:t>
            </a:r>
            <a:r>
              <a:rPr lang="ar-SA" sz="2400" b="1" u="sng" dirty="0" smtClean="0">
                <a:latin typeface="Calibri"/>
                <a:ea typeface="Calibri"/>
                <a:cs typeface="Simplified Arabic"/>
                <a:hlinkClick r:id="rId11" tooltip="حسن نصر الله"/>
              </a:rPr>
              <a:t>الله</a:t>
            </a:r>
            <a:r>
              <a:rPr lang="ar-EG" sz="2400" b="1" u="sng" dirty="0">
                <a:latin typeface="Calibri"/>
                <a:ea typeface="Calibri"/>
                <a:cs typeface="Simplified Arabic"/>
              </a:rPr>
              <a:t>.</a:t>
            </a:r>
            <a:r>
              <a:rPr lang="en-US" sz="2400" b="1" dirty="0" smtClean="0">
                <a:latin typeface="Simplified Arabic"/>
                <a:ea typeface="Calibri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8" grpId="0"/>
      <p:bldP spid="9" grpId="0"/>
      <p:bldP spid="14" grpId="0"/>
      <p:bldP spid="10" grpId="0"/>
      <p:bldP spid="12" grpId="0"/>
      <p:bldP spid="13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2256</TotalTime>
  <Words>698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مقرر الإذاعات والقنوات المتخصصة للفرقة الثالثة </vt:lpstr>
      <vt:lpstr>المحاضرة الخامسة: تابع الراديو المتخصص في مصر+ التليفزيون المتخصص في العالم.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2020-03-24T00:59:16Z</dcterms:created>
  <dcterms:modified xsi:type="dcterms:W3CDTF">2020-10-29T09:36:19Z</dcterms:modified>
</cp:coreProperties>
</file>